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57" r:id="rId4"/>
    <p:sldId id="273" r:id="rId5"/>
    <p:sldId id="274" r:id="rId6"/>
    <p:sldId id="260" r:id="rId7"/>
    <p:sldId id="258" r:id="rId8"/>
    <p:sldId id="261" r:id="rId9"/>
    <p:sldId id="262" r:id="rId10"/>
    <p:sldId id="275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4043" autoAdjust="0"/>
  </p:normalViewPr>
  <p:slideViewPr>
    <p:cSldViewPr snapToGrid="0">
      <p:cViewPr>
        <p:scale>
          <a:sx n="75" d="100"/>
          <a:sy n="75" d="100"/>
        </p:scale>
        <p:origin x="9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FA20DF-F753-4A23-9A9B-566AC3BA3A2D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95574-5442-4C06-A4E9-AB3F3090DB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925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Note: four</a:t>
            </a:r>
            <a:r>
              <a:rPr lang="en-US" altLang="zh-CN" baseline="0" dirty="0" smtClean="0"/>
              <a:t> colors are used for representing diseases and another four colors are used for representing protein structural </a:t>
            </a:r>
            <a:r>
              <a:rPr lang="en-US" altLang="zh-CN" baseline="0" dirty="0" err="1" smtClean="0"/>
              <a:t>domians</a:t>
            </a:r>
            <a:r>
              <a:rPr lang="en-US" altLang="zh-CN" baseline="0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5574-5442-4C06-A4E9-AB3F3090DBF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773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Pie</a:t>
            </a:r>
            <a:r>
              <a:rPr lang="en-US" altLang="zh-CN" baseline="0" dirty="0" smtClean="0"/>
              <a:t> chart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5574-5442-4C06-A4E9-AB3F3090DBF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593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Mutation distribution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5574-5442-4C06-A4E9-AB3F3090DBF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542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Conservation </a:t>
            </a:r>
            <a:r>
              <a:rPr lang="en-US" altLang="zh-CN" dirty="0" err="1" smtClean="0"/>
              <a:t>distributiion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5574-5442-4C06-A4E9-AB3F3090DBF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114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544D-AB37-4D83-A2BD-A723571BC00A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05F6-20C9-43A7-B683-7A28B8981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144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544D-AB37-4D83-A2BD-A723571BC00A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05F6-20C9-43A7-B683-7A28B8981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72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544D-AB37-4D83-A2BD-A723571BC00A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05F6-20C9-43A7-B683-7A28B8981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255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544D-AB37-4D83-A2BD-A723571BC00A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05F6-20C9-43A7-B683-7A28B8981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262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544D-AB37-4D83-A2BD-A723571BC00A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05F6-20C9-43A7-B683-7A28B8981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061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544D-AB37-4D83-A2BD-A723571BC00A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05F6-20C9-43A7-B683-7A28B8981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052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544D-AB37-4D83-A2BD-A723571BC00A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05F6-20C9-43A7-B683-7A28B8981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357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544D-AB37-4D83-A2BD-A723571BC00A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05F6-20C9-43A7-B683-7A28B8981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74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544D-AB37-4D83-A2BD-A723571BC00A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05F6-20C9-43A7-B683-7A28B8981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281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544D-AB37-4D83-A2BD-A723571BC00A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05F6-20C9-43A7-B683-7A28B8981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693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544D-AB37-4D83-A2BD-A723571BC00A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05F6-20C9-43A7-B683-7A28B8981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096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F544D-AB37-4D83-A2BD-A723571BC00A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F05F6-20C9-43A7-B683-7A28B8981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363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49597" y="223992"/>
            <a:ext cx="425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553725" y="223992"/>
            <a:ext cx="68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339784" y="2150141"/>
            <a:ext cx="30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343593" y="4322868"/>
            <a:ext cx="34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3023680" y="2150141"/>
            <a:ext cx="33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3029579" y="4322868"/>
            <a:ext cx="444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6553725" y="2150141"/>
            <a:ext cx="31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6674041" y="4322868"/>
            <a:ext cx="44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3084700" y="250497"/>
            <a:ext cx="68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197" y="1804228"/>
            <a:ext cx="741042" cy="95300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80" r="13540"/>
          <a:stretch/>
        </p:blipFill>
        <p:spPr>
          <a:xfrm>
            <a:off x="11352734" y="3733803"/>
            <a:ext cx="816681" cy="9057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15" y="0"/>
            <a:ext cx="2200181" cy="243614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731" y="935231"/>
            <a:ext cx="3551310" cy="6671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9"/>
          <a:stretch/>
        </p:blipFill>
        <p:spPr>
          <a:xfrm>
            <a:off x="4070952" y="4610481"/>
            <a:ext cx="2250000" cy="212559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6"/>
          <a:stretch/>
        </p:blipFill>
        <p:spPr>
          <a:xfrm>
            <a:off x="8024731" y="4608000"/>
            <a:ext cx="2250000" cy="21128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6"/>
          <a:stretch/>
        </p:blipFill>
        <p:spPr>
          <a:xfrm>
            <a:off x="648128" y="4608000"/>
            <a:ext cx="2250000" cy="211284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950" y="318071"/>
            <a:ext cx="3600000" cy="1800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6"/>
          <a:stretch/>
        </p:blipFill>
        <p:spPr>
          <a:xfrm>
            <a:off x="598272" y="2478822"/>
            <a:ext cx="2296800" cy="212371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731" y="2751035"/>
            <a:ext cx="4032000" cy="14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042" y="2746683"/>
            <a:ext cx="4031999" cy="14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2"/>
          <a:stretch/>
        </p:blipFill>
        <p:spPr>
          <a:xfrm>
            <a:off x="11432156" y="2746683"/>
            <a:ext cx="755083" cy="85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3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6"/>
          <a:stretch/>
        </p:blipFill>
        <p:spPr>
          <a:xfrm>
            <a:off x="2291733" y="236460"/>
            <a:ext cx="6794394" cy="638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Figure 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Comparison of </a:t>
            </a:r>
            <a:r>
              <a:rPr lang="en-US" altLang="zh-CN" dirty="0" smtClean="0"/>
              <a:t>consurfgrade values </a:t>
            </a:r>
            <a:r>
              <a:rPr lang="en-US" altLang="zh-CN" dirty="0"/>
              <a:t>among the four categories related to PTEN. Statistical significance was determined using the Wilcoxon signed-rank test. 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839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67" y="2029429"/>
            <a:ext cx="11686570" cy="292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7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Figure F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Distribution plot of entropy values (S(</a:t>
            </a:r>
            <a:r>
              <a:rPr lang="en-US" altLang="zh-CN" dirty="0" err="1"/>
              <a:t>i</a:t>
            </a:r>
            <a:r>
              <a:rPr lang="en-US" altLang="zh-CN" dirty="0"/>
              <a:t>)) calculated for each residue in PTEN mutations.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315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9"/>
          <a:stretch/>
        </p:blipFill>
        <p:spPr>
          <a:xfrm>
            <a:off x="2589393" y="121920"/>
            <a:ext cx="7130310" cy="673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1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Figure 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Comparison of entropy values (S(</a:t>
            </a:r>
            <a:r>
              <a:rPr lang="en-US" altLang="zh-CN" dirty="0" err="1"/>
              <a:t>i</a:t>
            </a:r>
            <a:r>
              <a:rPr lang="en-US" altLang="zh-CN" dirty="0"/>
              <a:t>)) among the four categories related to PTEN. Statistical significance was determined using the Wilcoxon signed-rank test</a:t>
            </a:r>
            <a:r>
              <a:rPr lang="en-US" altLang="zh-CN" dirty="0" smtClean="0"/>
              <a:t>.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514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88" y="1162844"/>
            <a:ext cx="10515600" cy="2628900"/>
          </a:xfrm>
        </p:spPr>
      </p:pic>
    </p:spTree>
    <p:extLst>
      <p:ext uri="{BB962C8B-B14F-4D97-AF65-F5344CB8AC3E}">
        <p14:creationId xmlns:p14="http://schemas.microsoft.com/office/powerpoint/2010/main" val="416139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Figure 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Distribution plot of </a:t>
            </a:r>
            <a:r>
              <a:rPr lang="en-US" altLang="zh-CN" dirty="0" smtClean="0"/>
              <a:t>coevolutionary </a:t>
            </a:r>
            <a:r>
              <a:rPr lang="en-US" altLang="zh-CN" dirty="0"/>
              <a:t>values </a:t>
            </a:r>
            <a:r>
              <a:rPr lang="en-US" altLang="zh-CN" dirty="0" smtClean="0"/>
              <a:t>(MI) </a:t>
            </a:r>
            <a:r>
              <a:rPr lang="en-US" altLang="zh-CN" dirty="0"/>
              <a:t>calculated for each residue in PTEN mutations.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40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6"/>
          <a:stretch/>
        </p:blipFill>
        <p:spPr>
          <a:xfrm>
            <a:off x="2338086" y="0"/>
            <a:ext cx="7045394" cy="661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9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Figure 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Comparison of </a:t>
            </a:r>
            <a:r>
              <a:rPr lang="en-US" altLang="zh-CN" dirty="0" smtClean="0"/>
              <a:t>coevolutionary </a:t>
            </a:r>
            <a:r>
              <a:rPr lang="en-US" altLang="zh-CN" dirty="0"/>
              <a:t>values </a:t>
            </a:r>
            <a:r>
              <a:rPr lang="en-US" altLang="zh-CN" dirty="0" smtClean="0"/>
              <a:t>(MI) </a:t>
            </a:r>
            <a:r>
              <a:rPr lang="en-US" altLang="zh-CN" dirty="0"/>
              <a:t>among the four categories related to PTEN. Statistical significance was determined using the Wilcoxon signed-rank test. 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590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709" y="365125"/>
            <a:ext cx="4737640" cy="5245735"/>
          </a:xfrm>
        </p:spPr>
      </p:pic>
    </p:spTree>
    <p:extLst>
      <p:ext uri="{BB962C8B-B14F-4D97-AF65-F5344CB8AC3E}">
        <p14:creationId xmlns:p14="http://schemas.microsoft.com/office/powerpoint/2010/main" val="373619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Figure 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The composition and statistics of PTEN mutations based on four categories: ASD, cancer, </a:t>
            </a:r>
            <a:r>
              <a:rPr lang="en-US" altLang="zh-CN" dirty="0"/>
              <a:t>both </a:t>
            </a:r>
            <a:r>
              <a:rPr lang="en-US" altLang="zh-CN" dirty="0" smtClean="0"/>
              <a:t>ASD and cancer, and control group.</a:t>
            </a:r>
          </a:p>
          <a:p>
            <a:r>
              <a:rPr lang="en-US" altLang="zh-CN" dirty="0" smtClean="0"/>
              <a:t>A </a:t>
            </a:r>
            <a:r>
              <a:rPr lang="en-US" altLang="zh-CN" dirty="0"/>
              <a:t>total of 427 mutations related to cancer (represented by the red portion) were collected, accounting for 68% of all mutations. A total of 134 mutations related to ASD (represented by the blue portion) were collected, accounting for 21% of all mutations. A total of 141 mutations related to both cancer and ASD (represented by the purple portion) were collected, accounting for 7% of all mutations. A total of 22 benign mutations related to PTEN mutations (represented by the gray portion) were collected, accounting for 4% of all </a:t>
            </a:r>
            <a:r>
              <a:rPr lang="en-US" altLang="zh-CN" dirty="0" smtClean="0"/>
              <a:t>mutations.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234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42" y="2327361"/>
            <a:ext cx="10580915" cy="198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3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Figure 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Distribution ranges of the four structural domains on the PTEN protein. The four colors represent the four protein structural domains: PBD (green): 1-15aa; PD (yellow): </a:t>
            </a:r>
            <a:r>
              <a:rPr lang="en-US" altLang="zh-CN" dirty="0" smtClean="0"/>
              <a:t>16-185aa</a:t>
            </a:r>
            <a:r>
              <a:rPr lang="en-US" altLang="zh-CN" dirty="0"/>
              <a:t>; C2D (red): 190-350aa; CTT (blue): </a:t>
            </a:r>
            <a:r>
              <a:rPr lang="en-US" altLang="zh-CN" dirty="0" smtClean="0"/>
              <a:t>351-403aa</a:t>
            </a:r>
            <a:r>
              <a:rPr lang="en-US" altLang="zh-CN" dirty="0"/>
              <a:t>.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615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9" y="493618"/>
            <a:ext cx="11582866" cy="579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Figure 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Distribution and frequency of PTEN mutations in four protein structural domains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The x-axis represents the PTEN sequence positions (1-403aa), and the y-axis represents the mutation frequency at each corresponding position based on the collected data. The four colors represent the four protein structural domains: PBD (green): 1-15aa; PD (yellow): </a:t>
            </a:r>
            <a:r>
              <a:rPr lang="en-US" altLang="zh-CN" dirty="0" smtClean="0"/>
              <a:t>16-185aa</a:t>
            </a:r>
            <a:r>
              <a:rPr lang="en-US" altLang="zh-CN" dirty="0"/>
              <a:t>; C2D (red): 190-350aa; CTT (blue): </a:t>
            </a:r>
            <a:r>
              <a:rPr lang="en-US" altLang="zh-CN" dirty="0" smtClean="0"/>
              <a:t>351-403aa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028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6"/>
          <a:stretch/>
        </p:blipFill>
        <p:spPr>
          <a:xfrm>
            <a:off x="2160853" y="106010"/>
            <a:ext cx="7168342" cy="66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4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Figure 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Conservation distribution of mutation sites in the four </a:t>
            </a:r>
            <a:r>
              <a:rPr lang="en-US" altLang="zh-CN" dirty="0" smtClean="0"/>
              <a:t>PTEN related categories.</a:t>
            </a:r>
          </a:p>
          <a:p>
            <a:r>
              <a:rPr lang="en-US" altLang="zh-CN" dirty="0" smtClean="0"/>
              <a:t>Setting </a:t>
            </a:r>
            <a:r>
              <a:rPr lang="en-US" altLang="zh-CN" dirty="0"/>
              <a:t>a default conservation score </a:t>
            </a:r>
            <a:r>
              <a:rPr lang="en-US" altLang="zh-CN" dirty="0" smtClean="0"/>
              <a:t>&gt;</a:t>
            </a:r>
            <a:r>
              <a:rPr lang="en-US" altLang="zh-CN" dirty="0"/>
              <a:t>5, </a:t>
            </a:r>
            <a:r>
              <a:rPr lang="en-US" altLang="zh-CN" dirty="0" smtClean="0"/>
              <a:t>the </a:t>
            </a:r>
            <a:r>
              <a:rPr lang="en-US" altLang="zh-CN" dirty="0"/>
              <a:t>427 </a:t>
            </a:r>
            <a:r>
              <a:rPr lang="en-US" altLang="zh-CN" dirty="0" smtClean="0"/>
              <a:t>cancer related mutations include 246 amino </a:t>
            </a:r>
            <a:r>
              <a:rPr lang="en-US" altLang="zh-CN" dirty="0"/>
              <a:t>acid positions, with 156 of them considered as conserved. T</a:t>
            </a:r>
            <a:r>
              <a:rPr lang="en-US" altLang="zh-CN" dirty="0" smtClean="0"/>
              <a:t>he </a:t>
            </a:r>
            <a:r>
              <a:rPr lang="en-US" altLang="zh-CN" dirty="0"/>
              <a:t>134 </a:t>
            </a:r>
            <a:r>
              <a:rPr lang="en-US" altLang="zh-CN" dirty="0" smtClean="0"/>
              <a:t>ASD related mutations include 100 </a:t>
            </a:r>
            <a:r>
              <a:rPr lang="en-US" altLang="zh-CN" dirty="0"/>
              <a:t>amino acid positions, with 80 of them considered as conserved. T</a:t>
            </a:r>
            <a:r>
              <a:rPr lang="en-US" altLang="zh-CN" dirty="0" smtClean="0"/>
              <a:t>he </a:t>
            </a:r>
            <a:r>
              <a:rPr lang="en-US" altLang="zh-CN" dirty="0"/>
              <a:t>41 </a:t>
            </a:r>
            <a:r>
              <a:rPr lang="en-US" altLang="zh-CN" dirty="0" smtClean="0"/>
              <a:t>ASD and cancer related mutations include 34 </a:t>
            </a:r>
            <a:r>
              <a:rPr lang="en-US" altLang="zh-CN" dirty="0"/>
              <a:t>amino acid positions, with 30 of them considered as conserved. T</a:t>
            </a:r>
            <a:r>
              <a:rPr lang="en-US" altLang="zh-CN" dirty="0" smtClean="0"/>
              <a:t>he 22 mutations of the control group include 21 amino </a:t>
            </a:r>
            <a:r>
              <a:rPr lang="en-US" altLang="zh-CN" dirty="0"/>
              <a:t>acid positions, with 12 of them considered as conserved.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47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2281</TotalTime>
  <Words>515</Words>
  <Application>Microsoft Office PowerPoint</Application>
  <PresentationFormat>宽屏</PresentationFormat>
  <Paragraphs>38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Figure A</vt:lpstr>
      <vt:lpstr>PowerPoint 演示文稿</vt:lpstr>
      <vt:lpstr>Figure B</vt:lpstr>
      <vt:lpstr>PowerPoint 演示文稿</vt:lpstr>
      <vt:lpstr>Figure C</vt:lpstr>
      <vt:lpstr>PowerPoint 演示文稿</vt:lpstr>
      <vt:lpstr>Figure D</vt:lpstr>
      <vt:lpstr>PowerPoint 演示文稿</vt:lpstr>
      <vt:lpstr>Figure E</vt:lpstr>
      <vt:lpstr>PowerPoint 演示文稿</vt:lpstr>
      <vt:lpstr>Figure F</vt:lpstr>
      <vt:lpstr>PowerPoint 演示文稿</vt:lpstr>
      <vt:lpstr>Figure G</vt:lpstr>
      <vt:lpstr>PowerPoint 演示文稿</vt:lpstr>
      <vt:lpstr>Figure H</vt:lpstr>
      <vt:lpstr>PowerPoint 演示文稿</vt:lpstr>
      <vt:lpstr>Figure 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33385</dc:creator>
  <cp:lastModifiedBy>33385</cp:lastModifiedBy>
  <cp:revision>49</cp:revision>
  <cp:lastPrinted>2023-09-07T17:09:23Z</cp:lastPrinted>
  <dcterms:created xsi:type="dcterms:W3CDTF">2023-09-07T12:25:26Z</dcterms:created>
  <dcterms:modified xsi:type="dcterms:W3CDTF">2023-10-23T06:41:46Z</dcterms:modified>
</cp:coreProperties>
</file>